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8" r:id="rId5"/>
  </p:sldIdLst>
  <p:sldSz cx="6858000" cy="9906000" type="A4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971F"/>
    <a:srgbClr val="423C3C"/>
    <a:srgbClr val="018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CACFBD-37DC-44E7-A24D-403919778D1B}" v="6" dt="2022-08-24T19:44:52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6357" autoAdjust="0"/>
  </p:normalViewPr>
  <p:slideViewPr>
    <p:cSldViewPr snapToGrid="0">
      <p:cViewPr varScale="1">
        <p:scale>
          <a:sx n="47" d="100"/>
          <a:sy n="47" d="100"/>
        </p:scale>
        <p:origin x="2322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90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507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78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74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6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59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72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26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2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51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05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7D933-D97B-48D5-9C75-51D5F02A4759}" type="datetimeFigureOut">
              <a:rPr lang="en-GB" smtClean="0"/>
              <a:t>05/09/2022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56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">
            <a:extLst>
              <a:ext uri="{FF2B5EF4-FFF2-40B4-BE49-F238E27FC236}">
                <a16:creationId xmlns:a16="http://schemas.microsoft.com/office/drawing/2014/main" id="{4ABABBF7-05D2-4103-AED5-7683BF990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405378"/>
              </p:ext>
            </p:extLst>
          </p:nvPr>
        </p:nvGraphicFramePr>
        <p:xfrm>
          <a:off x="711267" y="1173463"/>
          <a:ext cx="2715240" cy="272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186">
                  <a:extLst>
                    <a:ext uri="{9D8B030D-6E8A-4147-A177-3AD203B41FA5}">
                      <a16:colId xmlns:a16="http://schemas.microsoft.com/office/drawing/2014/main" val="2049744641"/>
                    </a:ext>
                  </a:extLst>
                </a:gridCol>
                <a:gridCol w="594054">
                  <a:extLst>
                    <a:ext uri="{9D8B030D-6E8A-4147-A177-3AD203B41FA5}">
                      <a16:colId xmlns:a16="http://schemas.microsoft.com/office/drawing/2014/main" val="1827733133"/>
                    </a:ext>
                  </a:extLst>
                </a:gridCol>
              </a:tblGrid>
              <a:tr h="409805"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n w="19050" cap="rnd" cmpd="sng" algn="ctr">
                            <a:solidFill>
                              <a:srgbClr val="3B3535"/>
                            </a:solidFill>
                            <a:prstDash val="solid"/>
                            <a:beve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DELI RANGE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971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97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01951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Solo Sandwich 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£1.60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27457"/>
                  </a:ext>
                </a:extLst>
              </a:tr>
              <a:tr h="409805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Classic / Premium Sandwich from -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£1.90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4832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Solo Baguette 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£2.40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510938"/>
                  </a:ext>
                </a:extLst>
              </a:tr>
              <a:tr h="336158">
                <a:tc>
                  <a:txBody>
                    <a:bodyPr/>
                    <a:lstStyle/>
                    <a:p>
                      <a:r>
                        <a:rPr lang="en-GB" sz="1200" dirty="0"/>
                        <a:t>Classic/Premium Baguette from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£2.45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952432"/>
                  </a:ext>
                </a:extLst>
              </a:tr>
              <a:tr h="759147">
                <a:tc>
                  <a:txBody>
                    <a:bodyPr/>
                    <a:lstStyle/>
                    <a:p>
                      <a:r>
                        <a:rPr lang="en-GB" sz="1200" dirty="0"/>
                        <a:t>Large Salad/Pasta Bar          from</a:t>
                      </a:r>
                    </a:p>
                    <a:p>
                      <a:r>
                        <a:rPr lang="en-GB" sz="1200" dirty="0"/>
                        <a:t>Cold Pasta pot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Carrot Sticks with Houmous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£2.65</a:t>
                      </a:r>
                    </a:p>
                    <a:p>
                      <a:r>
                        <a:rPr lang="en-GB" sz="1200" dirty="0"/>
                        <a:t>£1.60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£1.25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345612"/>
                  </a:ext>
                </a:extLst>
              </a:tr>
              <a:tr h="235134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476524"/>
                  </a:ext>
                </a:extLst>
              </a:tr>
            </a:tbl>
          </a:graphicData>
        </a:graphic>
      </p:graphicFrame>
      <p:graphicFrame>
        <p:nvGraphicFramePr>
          <p:cNvPr id="20" name="Table 2">
            <a:extLst>
              <a:ext uri="{FF2B5EF4-FFF2-40B4-BE49-F238E27FC236}">
                <a16:creationId xmlns:a16="http://schemas.microsoft.com/office/drawing/2014/main" id="{6ADDB48E-7DAD-4CBF-ACBE-7BF8A53244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900410"/>
              </p:ext>
            </p:extLst>
          </p:nvPr>
        </p:nvGraphicFramePr>
        <p:xfrm>
          <a:off x="854037" y="6959423"/>
          <a:ext cx="2601857" cy="27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671">
                  <a:extLst>
                    <a:ext uri="{9D8B030D-6E8A-4147-A177-3AD203B41FA5}">
                      <a16:colId xmlns:a16="http://schemas.microsoft.com/office/drawing/2014/main" val="2049744641"/>
                    </a:ext>
                  </a:extLst>
                </a:gridCol>
                <a:gridCol w="743186">
                  <a:extLst>
                    <a:ext uri="{9D8B030D-6E8A-4147-A177-3AD203B41FA5}">
                      <a16:colId xmlns:a16="http://schemas.microsoft.com/office/drawing/2014/main" val="1827733133"/>
                    </a:ext>
                  </a:extLst>
                </a:gridCol>
              </a:tblGrid>
              <a:tr h="35578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n w="19050" cap="rnd" cmpd="sng" algn="ctr">
                            <a:solidFill>
                              <a:srgbClr val="3B3535"/>
                            </a:solidFill>
                            <a:prstDash val="solid"/>
                            <a:beve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DESSERTS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971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97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01951"/>
                  </a:ext>
                </a:extLst>
              </a:tr>
              <a:tr h="204136">
                <a:tc>
                  <a:txBody>
                    <a:bodyPr/>
                    <a:lstStyle/>
                    <a:p>
                      <a:r>
                        <a:rPr lang="en-GB" sz="1200" dirty="0"/>
                        <a:t>Home Bake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£1.20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27457"/>
                  </a:ext>
                </a:extLst>
              </a:tr>
              <a:tr h="204136">
                <a:tc>
                  <a:txBody>
                    <a:bodyPr/>
                    <a:lstStyle/>
                    <a:p>
                      <a:r>
                        <a:rPr lang="en-GB" sz="1200" dirty="0"/>
                        <a:t>Fresh Fruit Pot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£1.20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4832"/>
                  </a:ext>
                </a:extLst>
              </a:tr>
              <a:tr h="204136">
                <a:tc>
                  <a:txBody>
                    <a:bodyPr/>
                    <a:lstStyle/>
                    <a:p>
                      <a:r>
                        <a:rPr lang="en-GB" sz="1200" dirty="0"/>
                        <a:t>Fruit 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£0.60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510938"/>
                  </a:ext>
                </a:extLst>
              </a:tr>
              <a:tr h="204136">
                <a:tc>
                  <a:txBody>
                    <a:bodyPr/>
                    <a:lstStyle/>
                    <a:p>
                      <a:r>
                        <a:rPr lang="en-GB" sz="1200" dirty="0"/>
                        <a:t>Homemade Muffin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£1.20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71118"/>
                  </a:ext>
                </a:extLst>
              </a:tr>
              <a:tr h="204136">
                <a:tc>
                  <a:txBody>
                    <a:bodyPr/>
                    <a:lstStyle/>
                    <a:p>
                      <a:r>
                        <a:rPr lang="en-GB" sz="1200" dirty="0"/>
                        <a:t>New Waffles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£1.35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461368"/>
                  </a:ext>
                </a:extLst>
              </a:tr>
              <a:tr h="507424">
                <a:tc>
                  <a:txBody>
                    <a:bodyPr/>
                    <a:lstStyle/>
                    <a:p>
                      <a:r>
                        <a:rPr lang="en-GB" sz="1200" dirty="0"/>
                        <a:t>Iced Finger</a:t>
                      </a:r>
                    </a:p>
                    <a:p>
                      <a:r>
                        <a:rPr lang="en-GB" sz="1200" dirty="0"/>
                        <a:t>Jam Doughnut</a:t>
                      </a:r>
                    </a:p>
                    <a:p>
                      <a:r>
                        <a:rPr lang="en-GB" sz="1200" dirty="0"/>
                        <a:t>Homemade Cakes 6</a:t>
                      </a:r>
                      <a:r>
                        <a:rPr lang="en-GB" sz="1200" baseline="30000" dirty="0"/>
                        <a:t>th</a:t>
                      </a:r>
                      <a:r>
                        <a:rPr lang="en-GB" sz="1200" dirty="0"/>
                        <a:t> Form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£1.15</a:t>
                      </a:r>
                    </a:p>
                    <a:p>
                      <a:r>
                        <a:rPr lang="en-GB" sz="1200" dirty="0"/>
                        <a:t>£1.15</a:t>
                      </a:r>
                    </a:p>
                    <a:p>
                      <a:r>
                        <a:rPr lang="en-GB" sz="1200" dirty="0"/>
                        <a:t>£1.35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187088"/>
                  </a:ext>
                </a:extLst>
              </a:tr>
              <a:tr h="204136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627557"/>
                  </a:ext>
                </a:extLst>
              </a:tr>
              <a:tr h="204136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760991"/>
                  </a:ext>
                </a:extLst>
              </a:tr>
            </a:tbl>
          </a:graphicData>
        </a:graphic>
      </p:graphicFrame>
      <p:graphicFrame>
        <p:nvGraphicFramePr>
          <p:cNvPr id="22" name="Table 2">
            <a:extLst>
              <a:ext uri="{FF2B5EF4-FFF2-40B4-BE49-F238E27FC236}">
                <a16:creationId xmlns:a16="http://schemas.microsoft.com/office/drawing/2014/main" id="{C4E7E2E1-9314-4C0A-B152-3EF78E9094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67411"/>
              </p:ext>
            </p:extLst>
          </p:nvPr>
        </p:nvGraphicFramePr>
        <p:xfrm>
          <a:off x="3665916" y="5890620"/>
          <a:ext cx="2640755" cy="3716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8289">
                  <a:extLst>
                    <a:ext uri="{9D8B030D-6E8A-4147-A177-3AD203B41FA5}">
                      <a16:colId xmlns:a16="http://schemas.microsoft.com/office/drawing/2014/main" val="2049744641"/>
                    </a:ext>
                  </a:extLst>
                </a:gridCol>
                <a:gridCol w="772466">
                  <a:extLst>
                    <a:ext uri="{9D8B030D-6E8A-4147-A177-3AD203B41FA5}">
                      <a16:colId xmlns:a16="http://schemas.microsoft.com/office/drawing/2014/main" val="1827733133"/>
                    </a:ext>
                  </a:extLst>
                </a:gridCol>
              </a:tblGrid>
              <a:tr h="396412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n w="19050" cap="rnd" cmpd="sng" algn="ctr">
                            <a:solidFill>
                              <a:srgbClr val="3B3535"/>
                            </a:solidFill>
                            <a:prstDash val="solid"/>
                            <a:beve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COLD DRINKS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971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97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01951"/>
                  </a:ext>
                </a:extLst>
              </a:tr>
              <a:tr h="227450">
                <a:tc>
                  <a:txBody>
                    <a:bodyPr/>
                    <a:lstStyle/>
                    <a:p>
                      <a:r>
                        <a:rPr lang="en-GB" sz="1200" dirty="0"/>
                        <a:t>Radnor Can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£1.20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27457"/>
                  </a:ext>
                </a:extLst>
              </a:tr>
              <a:tr h="227450">
                <a:tc>
                  <a:txBody>
                    <a:bodyPr/>
                    <a:lstStyle/>
                    <a:p>
                      <a:r>
                        <a:rPr lang="en-GB" sz="1200" dirty="0"/>
                        <a:t>Radnor 330ml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£1.15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4832"/>
                  </a:ext>
                </a:extLst>
              </a:tr>
              <a:tr h="227450">
                <a:tc>
                  <a:txBody>
                    <a:bodyPr/>
                    <a:lstStyle/>
                    <a:p>
                      <a:r>
                        <a:rPr lang="en-GB" sz="1200" dirty="0"/>
                        <a:t>Radnor Carton from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£0.90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510938"/>
                  </a:ext>
                </a:extLst>
              </a:tr>
              <a:tr h="227450">
                <a:tc>
                  <a:txBody>
                    <a:bodyPr/>
                    <a:lstStyle/>
                    <a:p>
                      <a:r>
                        <a:rPr lang="en-GB" sz="1200" dirty="0"/>
                        <a:t>Water from -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£0.90</a:t>
                      </a:r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71118"/>
                  </a:ext>
                </a:extLst>
              </a:tr>
              <a:tr h="227450">
                <a:tc>
                  <a:txBody>
                    <a:bodyPr/>
                    <a:lstStyle/>
                    <a:p>
                      <a:r>
                        <a:rPr lang="en-GB" sz="1200" dirty="0"/>
                        <a:t>Juice Burst 330ml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£1.40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461368"/>
                  </a:ext>
                </a:extLst>
              </a:tr>
              <a:tr h="227450">
                <a:tc>
                  <a:txBody>
                    <a:bodyPr/>
                    <a:lstStyle/>
                    <a:p>
                      <a:r>
                        <a:rPr lang="en-GB" sz="1200"/>
                        <a:t>OMJ Carton</a:t>
                      </a:r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£1.15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187088"/>
                  </a:ext>
                </a:extLst>
              </a:tr>
              <a:tr h="227450">
                <a:tc>
                  <a:txBody>
                    <a:bodyPr/>
                    <a:lstStyle/>
                    <a:p>
                      <a:r>
                        <a:rPr lang="en-GB" sz="1200"/>
                        <a:t>Capri Sun</a:t>
                      </a:r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£1.15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323410"/>
                  </a:ext>
                </a:extLst>
              </a:tr>
              <a:tr h="227450">
                <a:tc>
                  <a:txBody>
                    <a:bodyPr/>
                    <a:lstStyle/>
                    <a:p>
                      <a:r>
                        <a:rPr lang="en-GB" sz="1200"/>
                        <a:t>OMJ Can</a:t>
                      </a:r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£1.40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932043"/>
                  </a:ext>
                </a:extLst>
              </a:tr>
              <a:tr h="911392">
                <a:tc>
                  <a:txBody>
                    <a:bodyPr/>
                    <a:lstStyle/>
                    <a:p>
                      <a:r>
                        <a:rPr lang="en-GB" sz="1200" dirty="0"/>
                        <a:t>Yazoo Milkshake from-</a:t>
                      </a:r>
                    </a:p>
                    <a:p>
                      <a:r>
                        <a:rPr lang="en-GB" sz="1200" dirty="0"/>
                        <a:t>Oasis</a:t>
                      </a:r>
                    </a:p>
                    <a:p>
                      <a:r>
                        <a:rPr lang="en-GB" sz="1200" dirty="0"/>
                        <a:t>Coke/Fanta Can</a:t>
                      </a:r>
                    </a:p>
                    <a:p>
                      <a:r>
                        <a:rPr lang="en-GB" sz="1200" dirty="0"/>
                        <a:t>Coke/Fanta Bottle</a:t>
                      </a:r>
                    </a:p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£1.30</a:t>
                      </a:r>
                    </a:p>
                    <a:p>
                      <a:r>
                        <a:rPr lang="en-GB" sz="1200" dirty="0"/>
                        <a:t>£1.20</a:t>
                      </a:r>
                    </a:p>
                    <a:p>
                      <a:r>
                        <a:rPr lang="en-GB" sz="1200" dirty="0"/>
                        <a:t>£1.35</a:t>
                      </a:r>
                    </a:p>
                    <a:p>
                      <a:r>
                        <a:rPr lang="en-GB" sz="1200" dirty="0"/>
                        <a:t>£1.75</a:t>
                      </a:r>
                    </a:p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470960"/>
                  </a:ext>
                </a:extLst>
              </a:tr>
              <a:tr h="339938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1891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07D3B768-E113-41CB-ACCB-3C618A5532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589" y="0"/>
            <a:ext cx="6949589" cy="1007128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EDD31E4-B274-4A9B-AB56-8C681C4B0F2E}"/>
              </a:ext>
            </a:extLst>
          </p:cNvPr>
          <p:cNvSpPr txBox="1"/>
          <p:nvPr/>
        </p:nvSpPr>
        <p:spPr>
          <a:xfrm>
            <a:off x="686658" y="548041"/>
            <a:ext cx="5425493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2800" b="1" dirty="0">
                <a:ln w="19050" cap="rnd" cmpd="sng" algn="ctr">
                  <a:solidFill>
                    <a:srgbClr val="3B3535"/>
                  </a:solidFill>
                  <a:prstDash val="solid"/>
                  <a:bevel/>
                </a:ln>
                <a:latin typeface="Arial"/>
                <a:ea typeface="Calibri" panose="020F0502020204030204" pitchFamily="34" charset="0"/>
                <a:cs typeface="Times New Roman"/>
              </a:rPr>
              <a:t>FROME COLLEGE TARIFF</a:t>
            </a:r>
          </a:p>
        </p:txBody>
      </p:sp>
      <p:graphicFrame>
        <p:nvGraphicFramePr>
          <p:cNvPr id="15" name="Table 2">
            <a:extLst>
              <a:ext uri="{FF2B5EF4-FFF2-40B4-BE49-F238E27FC236}">
                <a16:creationId xmlns:a16="http://schemas.microsoft.com/office/drawing/2014/main" id="{AFF7BB93-9AA6-45FC-A6B5-8DF22D1F33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127945"/>
              </p:ext>
            </p:extLst>
          </p:nvPr>
        </p:nvGraphicFramePr>
        <p:xfrm>
          <a:off x="766261" y="3766661"/>
          <a:ext cx="2660246" cy="30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186">
                  <a:extLst>
                    <a:ext uri="{9D8B030D-6E8A-4147-A177-3AD203B41FA5}">
                      <a16:colId xmlns:a16="http://schemas.microsoft.com/office/drawing/2014/main" val="2049744641"/>
                    </a:ext>
                  </a:extLst>
                </a:gridCol>
                <a:gridCol w="539060">
                  <a:extLst>
                    <a:ext uri="{9D8B030D-6E8A-4147-A177-3AD203B41FA5}">
                      <a16:colId xmlns:a16="http://schemas.microsoft.com/office/drawing/2014/main" val="1827733133"/>
                    </a:ext>
                  </a:extLst>
                </a:gridCol>
              </a:tblGrid>
              <a:tr h="113457"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n w="19050" cap="rnd" cmpd="sng" algn="ctr">
                            <a:solidFill>
                              <a:srgbClr val="3B3535"/>
                            </a:solidFill>
                            <a:prstDash val="solid"/>
                            <a:beve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BREAK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971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97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019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Bap-Bacon/Sausage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£1.50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27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Breakfast Muffin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£1.85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48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Bacon Baguette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£2.20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510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Pretzel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£1.50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079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Hot Panini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£2.20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952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Vegan Sausage Roll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£2.00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345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Pancakes</a:t>
                      </a:r>
                    </a:p>
                    <a:p>
                      <a:r>
                        <a:rPr lang="en-GB" sz="1200" dirty="0"/>
                        <a:t>Porridge / </a:t>
                      </a:r>
                      <a:r>
                        <a:rPr lang="en-GB" sz="1200" dirty="0" err="1"/>
                        <a:t>Bircher</a:t>
                      </a:r>
                      <a:r>
                        <a:rPr lang="en-GB" sz="1200" dirty="0"/>
                        <a:t> from 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£1.40</a:t>
                      </a:r>
                    </a:p>
                    <a:p>
                      <a:r>
                        <a:rPr lang="en-GB" sz="1200" dirty="0"/>
                        <a:t>£1.10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7652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Sausage Rolls from-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£1.60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17725"/>
                  </a:ext>
                </a:extLst>
              </a:tr>
              <a:tr h="113457">
                <a:tc>
                  <a:txBody>
                    <a:bodyPr/>
                    <a:lstStyle/>
                    <a:p>
                      <a:r>
                        <a:rPr lang="en-GB" sz="1200" dirty="0"/>
                        <a:t>Toasted Teacake</a:t>
                      </a:r>
                    </a:p>
                    <a:p>
                      <a:r>
                        <a:rPr lang="en-GB" sz="1200" dirty="0"/>
                        <a:t>Milk &amp; Cereal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£1.60</a:t>
                      </a:r>
                    </a:p>
                    <a:p>
                      <a:r>
                        <a:rPr lang="en-GB" sz="1200" dirty="0"/>
                        <a:t>£1.10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28353"/>
                  </a:ext>
                </a:extLst>
              </a:tr>
            </a:tbl>
          </a:graphicData>
        </a:graphic>
      </p:graphicFrame>
      <p:graphicFrame>
        <p:nvGraphicFramePr>
          <p:cNvPr id="18" name="Table 2">
            <a:extLst>
              <a:ext uri="{FF2B5EF4-FFF2-40B4-BE49-F238E27FC236}">
                <a16:creationId xmlns:a16="http://schemas.microsoft.com/office/drawing/2014/main" id="{F80F60FD-0087-4D74-AE36-D7CA360AC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88810"/>
              </p:ext>
            </p:extLst>
          </p:nvPr>
        </p:nvGraphicFramePr>
        <p:xfrm>
          <a:off x="3665916" y="1173463"/>
          <a:ext cx="2617203" cy="4614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4598">
                  <a:extLst>
                    <a:ext uri="{9D8B030D-6E8A-4147-A177-3AD203B41FA5}">
                      <a16:colId xmlns:a16="http://schemas.microsoft.com/office/drawing/2014/main" val="2049744641"/>
                    </a:ext>
                  </a:extLst>
                </a:gridCol>
                <a:gridCol w="572605">
                  <a:extLst>
                    <a:ext uri="{9D8B030D-6E8A-4147-A177-3AD203B41FA5}">
                      <a16:colId xmlns:a16="http://schemas.microsoft.com/office/drawing/2014/main" val="1827733133"/>
                    </a:ext>
                  </a:extLst>
                </a:gridCol>
              </a:tblGrid>
              <a:tr h="413542">
                <a:tc grid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n w="19050" cap="rnd" cmpd="sng" algn="ctr">
                            <a:solidFill>
                              <a:srgbClr val="3B3535"/>
                            </a:solidFill>
                            <a:prstDash val="solid"/>
                            <a:beve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LUNCH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8971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971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901951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r>
                        <a:rPr lang="en-GB" sz="1200" dirty="0"/>
                        <a:t>Main Meal Deal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£2.60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27457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4832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r>
                        <a:rPr lang="en-GB" sz="1200" dirty="0"/>
                        <a:t>Plain Pasta 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£1.55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510938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r>
                        <a:rPr lang="en-GB" sz="1200" dirty="0"/>
                        <a:t>Pasta + 1 Topping</a:t>
                      </a:r>
                    </a:p>
                    <a:p>
                      <a:r>
                        <a:rPr lang="en-GB" sz="1200" dirty="0"/>
                        <a:t>Pasta + Sauce + Cheese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£2.40</a:t>
                      </a:r>
                    </a:p>
                    <a:p>
                      <a:r>
                        <a:rPr lang="en-GB" sz="1200" dirty="0"/>
                        <a:t>£2.65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079577"/>
                  </a:ext>
                </a:extLst>
              </a:tr>
              <a:tr h="436859">
                <a:tc>
                  <a:txBody>
                    <a:bodyPr/>
                    <a:lstStyle/>
                    <a:p>
                      <a:r>
                        <a:rPr lang="en-GB" sz="1200" dirty="0"/>
                        <a:t>Pasta + Cheese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£2.25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952432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r>
                        <a:rPr lang="en-GB" sz="1200" dirty="0"/>
                        <a:t>Jacket Potato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£1.40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345612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r>
                        <a:rPr lang="en-GB" sz="1200" dirty="0"/>
                        <a:t>Jacket Potato + Beans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£2.00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476524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r>
                        <a:rPr lang="en-GB" sz="1200" dirty="0"/>
                        <a:t>Jacket Potato + Cheese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£2.40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765227"/>
                  </a:ext>
                </a:extLst>
              </a:tr>
              <a:tr h="413542">
                <a:tc>
                  <a:txBody>
                    <a:bodyPr/>
                    <a:lstStyle/>
                    <a:p>
                      <a:r>
                        <a:rPr lang="en-GB" sz="1200" dirty="0"/>
                        <a:t>Jacket Potato + Tuna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Love Joes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£2.60</a:t>
                      </a:r>
                    </a:p>
                    <a:p>
                      <a:endParaRPr lang="en-GB" sz="1200" dirty="0"/>
                    </a:p>
                    <a:p>
                      <a:r>
                        <a:rPr lang="en-GB" sz="1200" dirty="0"/>
                        <a:t>£2.20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17725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r>
                        <a:rPr lang="en-GB" sz="1200" dirty="0"/>
                        <a:t>Mixed Salad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£0.70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28353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r>
                        <a:rPr lang="en-GB" sz="1200" dirty="0"/>
                        <a:t>Additional Cheese topper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£0.70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013246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r>
                        <a:rPr lang="en-GB" sz="1200" dirty="0"/>
                        <a:t>Vegan Pizza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£2.95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702992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r>
                        <a:rPr lang="en-GB" sz="1200" dirty="0"/>
                        <a:t>Trattoria Pizza-Margarita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£2.00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58929"/>
                  </a:ext>
                </a:extLst>
              </a:tr>
              <a:tr h="245524">
                <a:tc>
                  <a:txBody>
                    <a:bodyPr/>
                    <a:lstStyle/>
                    <a:p>
                      <a:r>
                        <a:rPr lang="en-GB" sz="1200" dirty="0"/>
                        <a:t>Meat Pizza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£2.15</a:t>
                      </a:r>
                    </a:p>
                  </a:txBody>
                  <a:tcPr marL="63305" marR="63305" marT="31652" marB="3165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61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259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2b0763b-703e-4865-b98d-99205f4235ce">
      <UserInfo>
        <DisplayName>Unit 98061</DisplayName>
        <AccountId>331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053C5FAFBDFB478C59C3438705BC66" ma:contentTypeVersion="9" ma:contentTypeDescription="Create a new document." ma:contentTypeScope="" ma:versionID="3066bfa5e85ef3690063b32f16b6d5f1">
  <xsd:schema xmlns:xsd="http://www.w3.org/2001/XMLSchema" xmlns:xs="http://www.w3.org/2001/XMLSchema" xmlns:p="http://schemas.microsoft.com/office/2006/metadata/properties" xmlns:ns2="5baca146-660d-417d-9317-d35f51ef3acd" xmlns:ns3="a2b0763b-703e-4865-b98d-99205f4235ce" targetNamespace="http://schemas.microsoft.com/office/2006/metadata/properties" ma:root="true" ma:fieldsID="e98b3d0f81f68308552ea23015995a63" ns2:_="" ns3:_="">
    <xsd:import namespace="5baca146-660d-417d-9317-d35f51ef3acd"/>
    <xsd:import namespace="a2b0763b-703e-4865-b98d-99205f4235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aca146-660d-417d-9317-d35f51ef3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b0763b-703e-4865-b98d-99205f4235c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307523-8005-488B-BAA2-676BC057E9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1DD6F2-5DB7-4E98-B7DC-70367AD2E60F}">
  <ds:schemaRefs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www.w3.org/XML/1998/namespace"/>
    <ds:schemaRef ds:uri="a2b0763b-703e-4865-b98d-99205f4235ce"/>
    <ds:schemaRef ds:uri="5baca146-660d-417d-9317-d35f51ef3ac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70569C4-9AA4-4BB4-99D4-48C81A1800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aca146-660d-417d-9317-d35f51ef3acd"/>
    <ds:schemaRef ds:uri="a2b0763b-703e-4865-b98d-99205f4235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36370</TotalTime>
  <Words>263</Words>
  <Application>Microsoft Office PowerPoint</Application>
  <PresentationFormat>A4 Paper (210x297 mm)</PresentationFormat>
  <Paragraphs>116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Jennie Elgie</dc:creator>
  <cp:lastModifiedBy>Jennie Owen</cp:lastModifiedBy>
  <cp:revision>99</cp:revision>
  <cp:lastPrinted>2022-08-01T12:04:19Z</cp:lastPrinted>
  <dcterms:created xsi:type="dcterms:W3CDTF">2020-09-04T08:03:39Z</dcterms:created>
  <dcterms:modified xsi:type="dcterms:W3CDTF">2022-09-05T08:29:23Z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0x01010009053C5FAFBDFB478C59C3438705BC66</vt:lpwstr>
  </property>
  <property fmtid="{D5CDD505-2E9C-101B-9397-08002B2CF9AE}" pid="3" name="MSIP_Label_8dcec875-1593-4233-b8b1-a96d276bd4ae_Enabled">
    <vt:lpwstr>true</vt:lpwstr>
  </property>
  <property fmtid="{D5CDD505-2E9C-101B-9397-08002B2CF9AE}" pid="4" name="MSIP_Label_8dcec875-1593-4233-b8b1-a96d276bd4ae_SetDate">
    <vt:lpwstr>2022-07-19T09:16:52Z</vt:lpwstr>
  </property>
  <property fmtid="{D5CDD505-2E9C-101B-9397-08002B2CF9AE}" pid="5" name="MSIP_Label_8dcec875-1593-4233-b8b1-a96d276bd4ae_Method">
    <vt:lpwstr>Privileged</vt:lpwstr>
  </property>
  <property fmtid="{D5CDD505-2E9C-101B-9397-08002B2CF9AE}" pid="6" name="MSIP_Label_8dcec875-1593-4233-b8b1-a96d276bd4ae_Name">
    <vt:lpwstr>8dcec875-1593-4233-b8b1-a96d276bd4ae</vt:lpwstr>
  </property>
  <property fmtid="{D5CDD505-2E9C-101B-9397-08002B2CF9AE}" pid="7" name="MSIP_Label_8dcec875-1593-4233-b8b1-a96d276bd4ae_SiteId">
    <vt:lpwstr>cd62b7dd-4b48-44bd-90e7-e143a22c8ead</vt:lpwstr>
  </property>
  <property fmtid="{D5CDD505-2E9C-101B-9397-08002B2CF9AE}" pid="8" name="MSIP_Label_8dcec875-1593-4233-b8b1-a96d276bd4ae_ActionId">
    <vt:lpwstr>5d79e99c-e560-4e0b-b1d6-9ddc42c05c5e</vt:lpwstr>
  </property>
  <property fmtid="{D5CDD505-2E9C-101B-9397-08002B2CF9AE}" pid="9" name="MSIP_Label_8dcec875-1593-4233-b8b1-a96d276bd4ae_ContentBits">
    <vt:lpwstr>0</vt:lpwstr>
  </property>
</Properties>
</file>